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9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B4FA5-11B1-470D-973E-AF7A0F2D207A}" type="datetimeFigureOut">
              <a:rPr lang="tr-TR" smtClean="0"/>
              <a:pPr/>
              <a:t>26.03.2021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44D923-C990-4BCF-B97B-37EC29C961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640960" cy="2302495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5400" b="1" dirty="0">
                <a:latin typeface="High Tower Text" pitchFamily="18" charset="0"/>
              </a:rPr>
            </a:br>
            <a:br>
              <a:rPr lang="tr-TR" sz="5400" b="1" dirty="0">
                <a:latin typeface="High Tower Text" pitchFamily="18" charset="0"/>
              </a:rPr>
            </a:br>
            <a:r>
              <a:rPr lang="tr-TR" sz="5400" b="1" dirty="0">
                <a:latin typeface="High Tower Text" pitchFamily="18" charset="0"/>
              </a:rPr>
              <a:t>VERİMLİ DERS ÇALIŞMA ve </a:t>
            </a:r>
            <a:br>
              <a:rPr lang="tr-TR" sz="5400" b="1" dirty="0">
                <a:latin typeface="High Tower Text" pitchFamily="18" charset="0"/>
              </a:rPr>
            </a:br>
            <a:r>
              <a:rPr lang="tr-TR" sz="5400" b="1" dirty="0">
                <a:latin typeface="High Tower Text" pitchFamily="18" charset="0"/>
              </a:rPr>
              <a:t>SINAVLARA HAZIRLIK 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539552" y="600518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Prof. Dr. Necmettin Erbakan Anadolu Lisesi Rehberlik Servisi </a:t>
            </a:r>
          </a:p>
        </p:txBody>
      </p:sp>
      <p:pic>
        <p:nvPicPr>
          <p:cNvPr id="5" name="Picture 3" descr="C:\Documents and Settings\ASD\Local Settings\Temporary Internet Files\Content.IE5\DJ5YQBKG\MP9004392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083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EN ETKİLİ ÖĞRENME STRATEJİLERİ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b="1" dirty="0">
                <a:latin typeface="High Tower Text" pitchFamily="18" charset="0"/>
              </a:rPr>
              <a:t>Öğrenilen konu ve kavramlarla ilgili düşünce üretme, </a:t>
            </a:r>
          </a:p>
          <a:p>
            <a:r>
              <a:rPr lang="tr-TR" sz="3000" b="1" dirty="0">
                <a:latin typeface="High Tower Text" pitchFamily="18" charset="0"/>
              </a:rPr>
              <a:t>Öğrenilenlerle ilgili soru çıkarma, </a:t>
            </a:r>
          </a:p>
          <a:p>
            <a:r>
              <a:rPr lang="tr-TR" sz="3000" b="1" dirty="0">
                <a:latin typeface="High Tower Text" pitchFamily="18" charset="0"/>
              </a:rPr>
              <a:t>Öğrenilenlerin eski konularla ilgili bağlantısını kurma, </a:t>
            </a:r>
          </a:p>
          <a:p>
            <a:r>
              <a:rPr lang="tr-TR" sz="3000" b="1" dirty="0">
                <a:latin typeface="High Tower Text" pitchFamily="18" charset="0"/>
              </a:rPr>
              <a:t>Öğrenilen konuları grafik, şekil ya da resimlerle gösterme,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</p:txBody>
      </p:sp>
      <p:pic>
        <p:nvPicPr>
          <p:cNvPr id="19458" name="Picture 2" descr="C:\Documents and Settings\ASD\Local Settings\Temporary Internet Files\Content.IE5\Y8MGTT47\MP9004100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4725144"/>
            <a:ext cx="3707904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000" b="1" dirty="0">
              <a:latin typeface="High Tower Text" pitchFamily="18" charset="0"/>
            </a:endParaRPr>
          </a:p>
          <a:p>
            <a:endParaRPr lang="tr-TR" sz="3000" b="1" dirty="0">
              <a:latin typeface="High Tower Text" pitchFamily="18" charset="0"/>
            </a:endParaRPr>
          </a:p>
          <a:p>
            <a:r>
              <a:rPr lang="tr-TR" sz="3000" b="1" dirty="0">
                <a:latin typeface="High Tower Text" pitchFamily="18" charset="0"/>
              </a:rPr>
              <a:t>Öğrenilenleri özetleme, </a:t>
            </a:r>
          </a:p>
          <a:p>
            <a:r>
              <a:rPr lang="tr-TR" sz="3000" b="1" dirty="0">
                <a:latin typeface="High Tower Text" pitchFamily="18" charset="0"/>
              </a:rPr>
              <a:t>Öğrenilen konuyu zaman zaman gözden geçirme, </a:t>
            </a:r>
          </a:p>
          <a:p>
            <a:r>
              <a:rPr lang="tr-TR" sz="3000" b="1" dirty="0">
                <a:latin typeface="High Tower Text" pitchFamily="18" charset="0"/>
              </a:rPr>
              <a:t>Öğrenilenlerle ilgili soru çözme, </a:t>
            </a:r>
          </a:p>
          <a:p>
            <a:r>
              <a:rPr lang="tr-TR" sz="3000" b="1" dirty="0">
                <a:latin typeface="High Tower Text" pitchFamily="18" charset="0"/>
              </a:rPr>
              <a:t>Öğrenirken anlamlı veya önemli şeylerin altını çizme, </a:t>
            </a:r>
          </a:p>
          <a:p>
            <a:r>
              <a:rPr lang="tr-TR" sz="3000" b="1" dirty="0">
                <a:latin typeface="High Tower Text" pitchFamily="18" charset="0"/>
              </a:rPr>
              <a:t>Öğrenilenlerle ilgili örnek veya olay bulma,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EN ETKİLİ ÖĞRENME STRATEJİLERİ</a:t>
            </a:r>
            <a:endParaRPr lang="tr-TR" dirty="0">
              <a:latin typeface="High Tower Text" pitchFamily="18" charset="0"/>
            </a:endParaRPr>
          </a:p>
        </p:txBody>
      </p:sp>
      <p:pic>
        <p:nvPicPr>
          <p:cNvPr id="18434" name="Picture 2" descr="C:\Documents and Settings\ASD\Local Settings\Temporary Internet Files\Content.IE5\DJH7L3Y0\MC9002921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1817827" cy="180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Öğrenilenleri başkalarına anlatma, </a:t>
            </a:r>
          </a:p>
          <a:p>
            <a:r>
              <a:rPr lang="tr-TR" sz="3000" b="1" dirty="0">
                <a:latin typeface="High Tower Text" pitchFamily="18" charset="0"/>
              </a:rPr>
              <a:t>Öğrenilen konu ve kavramları kendi ifadeleri ile yazma ve anlatma, </a:t>
            </a:r>
          </a:p>
          <a:p>
            <a:r>
              <a:rPr lang="tr-TR" sz="3000" b="1" dirty="0">
                <a:latin typeface="High Tower Text" pitchFamily="18" charset="0"/>
              </a:rPr>
              <a:t>Karmaşık ve uzun paragrafları basit cümlelerle ifade etme, </a:t>
            </a:r>
          </a:p>
          <a:p>
            <a:r>
              <a:rPr lang="tr-TR" sz="3000" b="1" dirty="0">
                <a:latin typeface="High Tower Text" pitchFamily="18" charset="0"/>
              </a:rPr>
              <a:t>Öğrenilenler arasındaki benzerlikleri ve farklılıkları bulma,</a:t>
            </a:r>
          </a:p>
          <a:p>
            <a:pPr>
              <a:buNone/>
            </a:pPr>
            <a:r>
              <a:rPr lang="tr-TR" sz="3000" b="1" dirty="0">
                <a:latin typeface="High Tower Text" pitchFamily="18" charset="0"/>
              </a:rPr>
              <a:t>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EN ETKİLİ ÖĞRENME STRATEJİLERİ</a:t>
            </a:r>
            <a:endParaRPr lang="tr-TR" dirty="0">
              <a:latin typeface="High Tower Text" pitchFamily="18" charset="0"/>
            </a:endParaRPr>
          </a:p>
        </p:txBody>
      </p:sp>
      <p:pic>
        <p:nvPicPr>
          <p:cNvPr id="17409" name="Picture 1" descr="C:\Documents and Settings\ASD\Local Settings\Temporary Internet Files\Content.IE5\13QSP17W\MC9002906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157192"/>
            <a:ext cx="2101913" cy="1348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b="1" dirty="0">
                <a:latin typeface="High Tower Text" pitchFamily="18" charset="0"/>
              </a:rPr>
              <a:t>Bir konuyu yardım almadan kendi kelimelerinizle ifade edebiliyorsanız, öğrenmişsiniz demektir!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BAŞARILI OLMAK İÇİN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İyi </a:t>
            </a:r>
            <a:r>
              <a:rPr lang="tr-TR" sz="3000" b="1" i="1" u="sng" dirty="0">
                <a:latin typeface="High Tower Text" pitchFamily="18" charset="0"/>
              </a:rPr>
              <a:t>anlamak </a:t>
            </a:r>
          </a:p>
          <a:p>
            <a:r>
              <a:rPr lang="tr-TR" sz="3000" b="1" dirty="0">
                <a:latin typeface="High Tower Text" pitchFamily="18" charset="0"/>
              </a:rPr>
              <a:t>İyi </a:t>
            </a:r>
            <a:r>
              <a:rPr lang="tr-TR" sz="3000" b="1" i="1" u="sng" dirty="0">
                <a:latin typeface="High Tower Text" pitchFamily="18" charset="0"/>
              </a:rPr>
              <a:t>kavramak</a:t>
            </a:r>
          </a:p>
          <a:p>
            <a:r>
              <a:rPr lang="tr-TR" sz="3000" b="1" dirty="0">
                <a:latin typeface="High Tower Text" pitchFamily="18" charset="0"/>
              </a:rPr>
              <a:t>Sık </a:t>
            </a:r>
            <a:r>
              <a:rPr lang="tr-TR" sz="3000" b="1" i="1" u="sng" dirty="0">
                <a:latin typeface="High Tower Text" pitchFamily="18" charset="0"/>
              </a:rPr>
              <a:t>tekrar etmek </a:t>
            </a:r>
            <a:r>
              <a:rPr lang="tr-TR" sz="3000" b="1" dirty="0">
                <a:latin typeface="High Tower Text" pitchFamily="18" charset="0"/>
              </a:rPr>
              <a:t>ve </a:t>
            </a:r>
          </a:p>
          <a:p>
            <a:r>
              <a:rPr lang="tr-TR" sz="3000" b="1" dirty="0">
                <a:latin typeface="High Tower Text" pitchFamily="18" charset="0"/>
              </a:rPr>
              <a:t>Sık </a:t>
            </a:r>
            <a:r>
              <a:rPr lang="tr-TR" sz="3000" b="1" i="1" u="sng" dirty="0">
                <a:latin typeface="High Tower Text" pitchFamily="18" charset="0"/>
              </a:rPr>
              <a:t>uygulamak </a:t>
            </a:r>
            <a:r>
              <a:rPr lang="tr-TR" sz="3000" b="1" dirty="0">
                <a:latin typeface="High Tower Text" pitchFamily="18" charset="0"/>
              </a:rPr>
              <a:t>gereklidir! </a:t>
            </a:r>
          </a:p>
        </p:txBody>
      </p:sp>
      <p:pic>
        <p:nvPicPr>
          <p:cNvPr id="16388" name="Picture 4" descr="C:\Documents and Settings\ASD\Local Settings\Temporary Internet Files\Content.IE5\DJ5YQBKG\MC900343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159836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İYİ ANLAMAK İÇİN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Derse gelmeden önce işlenecek konuyu gözden geçirmek, </a:t>
            </a:r>
          </a:p>
          <a:p>
            <a:r>
              <a:rPr lang="tr-TR" sz="3000" b="1" dirty="0">
                <a:latin typeface="High Tower Text" pitchFamily="18" charset="0"/>
              </a:rPr>
              <a:t>Dersi dinlemek, </a:t>
            </a:r>
          </a:p>
          <a:p>
            <a:r>
              <a:rPr lang="tr-TR" sz="3000" b="1" dirty="0">
                <a:latin typeface="High Tower Text" pitchFamily="18" charset="0"/>
              </a:rPr>
              <a:t>Önce öğretmeni anlamaya, sonra da anlatılanları kendi ifadeleriniz ile not almaya çalışmak, </a:t>
            </a:r>
          </a:p>
          <a:p>
            <a:r>
              <a:rPr lang="tr-TR" sz="3000" b="1" dirty="0">
                <a:latin typeface="High Tower Text" pitchFamily="18" charset="0"/>
              </a:rPr>
              <a:t>Merak ettiklerinizi sormak, </a:t>
            </a:r>
          </a:p>
          <a:p>
            <a:r>
              <a:rPr lang="tr-TR" sz="3000" b="1" dirty="0">
                <a:latin typeface="High Tower Text" pitchFamily="18" charset="0"/>
              </a:rPr>
              <a:t>Anlatılanın günlük hayattaki örneklerini öğrenmek çok önemlidir. </a:t>
            </a:r>
          </a:p>
        </p:txBody>
      </p:sp>
      <p:pic>
        <p:nvPicPr>
          <p:cNvPr id="15368" name="Picture 8" descr="http://t2.gstatic.com/images?q=tbn:ANd9GcRqHZr9TyL8Pm6CzmE61A4mghW6BYtye6zd4toTn37BMiBHN8e-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0"/>
            <a:ext cx="262890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İYİ KAVRAMAK İÇİN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b="1" dirty="0">
                <a:latin typeface="High Tower Text" pitchFamily="18" charset="0"/>
              </a:rPr>
              <a:t>Konu anlatımını iyice okuyun, </a:t>
            </a:r>
          </a:p>
          <a:p>
            <a:r>
              <a:rPr lang="tr-TR" sz="3000" b="1" dirty="0">
                <a:latin typeface="High Tower Text" pitchFamily="18" charset="0"/>
              </a:rPr>
              <a:t>Konunun önemli kısımlarını belirleyin ve kendi cümleleriniz ile ifade edin, </a:t>
            </a:r>
          </a:p>
          <a:p>
            <a:r>
              <a:rPr lang="tr-TR" sz="3000" b="1" dirty="0">
                <a:latin typeface="High Tower Text" pitchFamily="18" charset="0"/>
              </a:rPr>
              <a:t>Konuyu size hatırlatacak şekiller, şemalar çizin, görebileceğiniz yerlere asın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</p:txBody>
      </p:sp>
      <p:pic>
        <p:nvPicPr>
          <p:cNvPr id="14338" name="Picture 2" descr="http://girlsbydesign.com/blog/wp-content/uploads/2009/08/reading-but-not-study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86702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SIK TEKRAR YAPMAK İÇİN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8659688" cy="50431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endParaRPr lang="tr-TR" sz="3000" dirty="0"/>
          </a:p>
          <a:p>
            <a:pPr>
              <a:lnSpc>
                <a:spcPct val="120000"/>
              </a:lnSpc>
            </a:pPr>
            <a:r>
              <a:rPr lang="tr-TR" sz="3000" b="1" dirty="0">
                <a:latin typeface="High Tower Text" pitchFamily="18" charset="0"/>
              </a:rPr>
              <a:t>Derste çözülen örnek soruları, evde tekrar çözün, </a:t>
            </a:r>
          </a:p>
          <a:p>
            <a:pPr>
              <a:lnSpc>
                <a:spcPct val="120000"/>
              </a:lnSpc>
            </a:pPr>
            <a:r>
              <a:rPr lang="tr-TR" sz="3000" b="1" dirty="0">
                <a:latin typeface="High Tower Text" pitchFamily="18" charset="0"/>
              </a:rPr>
              <a:t>Daha sonra ödev sorularını, yoksa kendi kaynaklarınızdaki soruları çözün, </a:t>
            </a:r>
          </a:p>
          <a:p>
            <a:pPr>
              <a:lnSpc>
                <a:spcPct val="120000"/>
              </a:lnSpc>
            </a:pPr>
            <a:r>
              <a:rPr lang="tr-TR" sz="3000" b="1" dirty="0">
                <a:latin typeface="High Tower Text" pitchFamily="18" charset="0"/>
              </a:rPr>
              <a:t>Çözemediğiniz sorular olunca konuya geri dönün, hala çözemiyorsanız ertelemeden öğretmeninize danışın.</a:t>
            </a:r>
          </a:p>
          <a:p>
            <a:pPr>
              <a:lnSpc>
                <a:spcPct val="120000"/>
              </a:lnSpc>
              <a:buNone/>
            </a:pPr>
            <a:r>
              <a:rPr lang="tr-TR" sz="3000" b="1" i="1" dirty="0">
                <a:latin typeface="High Tower Text" pitchFamily="18" charset="0"/>
              </a:rPr>
              <a:t>Gece uyumadan önce yapılacak tekrarlar daha kalıcı olacaktır.  </a:t>
            </a:r>
          </a:p>
        </p:txBody>
      </p:sp>
      <p:pic>
        <p:nvPicPr>
          <p:cNvPr id="13316" name="Picture 4" descr="http://2.bp.blogspot.com/_PwGS-980v7Q/SxTTlt1hedI/AAAAAAAAAFo/H0BJqY72QhU/s400/stud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7" cy="203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SIK UYGULAMAK İÇİN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b="1" dirty="0">
                <a:latin typeface="High Tower Text" pitchFamily="18" charset="0"/>
              </a:rPr>
              <a:t>İşlenen konuyla ilgili ek kaynaklardan soru çözün, tüm soru tiplerini görmeye çalışın, </a:t>
            </a:r>
          </a:p>
          <a:p>
            <a:r>
              <a:rPr lang="tr-TR" sz="3000" b="1" dirty="0">
                <a:latin typeface="High Tower Text" pitchFamily="18" charset="0"/>
              </a:rPr>
              <a:t>Deneme sınavlarına katılın ya da evde kendiniz deneme sınavları oluşturun,</a:t>
            </a:r>
          </a:p>
          <a:p>
            <a:pPr algn="ctr">
              <a:buNone/>
            </a:pPr>
            <a:endParaRPr lang="tr-TR" sz="3000" b="1" dirty="0">
              <a:latin typeface="High Tower Text" pitchFamily="18" charset="0"/>
            </a:endParaRPr>
          </a:p>
          <a:p>
            <a:pPr algn="ctr">
              <a:buNone/>
            </a:pPr>
            <a:r>
              <a:rPr lang="tr-TR" sz="3000" b="1" dirty="0">
                <a:latin typeface="High Tower Text" pitchFamily="18" charset="0"/>
              </a:rPr>
              <a:t>Unutmayın, sınavlar size eksikliklerinizi</a:t>
            </a:r>
          </a:p>
          <a:p>
            <a:pPr algn="ctr">
              <a:buNone/>
            </a:pPr>
            <a:r>
              <a:rPr lang="tr-TR" sz="3000" b="1" dirty="0">
                <a:latin typeface="High Tower Text" pitchFamily="18" charset="0"/>
              </a:rPr>
              <a:t>göstererek yol haritanızı oluşturacaktır! 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</p:txBody>
      </p:sp>
      <p:pic>
        <p:nvPicPr>
          <p:cNvPr id="12290" name="Picture 2" descr="http://t1.gstatic.com/images?q=tbn:ANd9GcR5uEyvItTqeKQ_z3TDrL1LhzQmpIfYeIFQPnXifzqtfyh_v8SuvUdaK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29200"/>
            <a:ext cx="3368168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060848"/>
          </a:xfrm>
        </p:spPr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TEST ÇÖZERKEN DİKKAT EDİLMESİ GEREKENLER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000" b="1" dirty="0">
              <a:latin typeface="High Tower Text" pitchFamily="18" charset="0"/>
            </a:endParaRPr>
          </a:p>
          <a:p>
            <a:r>
              <a:rPr lang="tr-TR" sz="3000" b="1" dirty="0">
                <a:latin typeface="High Tower Text" pitchFamily="18" charset="0"/>
              </a:rPr>
              <a:t>Bir konuda test çözmeden önce o konuyu tekrar etmelisiniz, </a:t>
            </a:r>
          </a:p>
          <a:p>
            <a:r>
              <a:rPr lang="tr-TR" sz="3000" b="1" dirty="0">
                <a:latin typeface="High Tower Text" pitchFamily="18" charset="0"/>
              </a:rPr>
              <a:t>Önce kolay çözebildiğiniz sorulardan başlamalısınız, </a:t>
            </a:r>
          </a:p>
          <a:p>
            <a:r>
              <a:rPr lang="tr-TR" sz="3000" b="1" dirty="0">
                <a:latin typeface="High Tower Text" pitchFamily="18" charset="0"/>
              </a:rPr>
              <a:t>Çözemediğiniz sorunun doğru cevabına bakmakla yetinmemeli, mutlaka nasıl çözülmesi gerektiğini öğrenmelisiniz,</a:t>
            </a:r>
          </a:p>
          <a:p>
            <a:endParaRPr lang="tr-TR" b="1" dirty="0">
              <a:latin typeface="High Tower Text" pitchFamily="18" charset="0"/>
            </a:endParaRPr>
          </a:p>
        </p:txBody>
      </p:sp>
      <p:pic>
        <p:nvPicPr>
          <p:cNvPr id="11266" name="Picture 2" descr="http://t1.gstatic.com/images?q=tbn:ANd9GcQHzJMkHpuNHhamCD-S7Wr03aO1e-wul2orkcAr8akQfs_zb7VcD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85184"/>
            <a:ext cx="5220073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40080" cy="838200"/>
          </a:xfrm>
        </p:spPr>
        <p:txBody>
          <a:bodyPr/>
          <a:lstStyle/>
          <a:p>
            <a:r>
              <a:rPr lang="tr-TR" b="1" dirty="0">
                <a:latin typeface="High Tower Text" pitchFamily="18" charset="0"/>
              </a:rPr>
              <a:t>“ÇALIŞMAM LAZIM” AMA NEDEN?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b="1" dirty="0">
              <a:latin typeface="High Tower Text" pitchFamily="18" charset="0"/>
            </a:endParaRPr>
          </a:p>
          <a:p>
            <a:pPr>
              <a:buNone/>
            </a:pPr>
            <a:r>
              <a:rPr lang="tr-TR" b="1" dirty="0">
                <a:latin typeface="High Tower Text" pitchFamily="18" charset="0"/>
              </a:rPr>
              <a:t>Bu sorunun cevabını bilmiyorsanız ihtiyacınız olan ilk şey, bir </a:t>
            </a:r>
            <a:r>
              <a:rPr lang="tr-TR" b="1" dirty="0" err="1">
                <a:latin typeface="High Tower Text" pitchFamily="18" charset="0"/>
              </a:rPr>
              <a:t>HEDEF’tir</a:t>
            </a:r>
            <a:r>
              <a:rPr lang="tr-TR" b="1" dirty="0">
                <a:latin typeface="High Tower Text" pitchFamily="18" charset="0"/>
              </a:rPr>
              <a:t>!  </a:t>
            </a:r>
          </a:p>
          <a:p>
            <a:endParaRPr lang="tr-TR" b="1" dirty="0">
              <a:latin typeface="High Tower Text" pitchFamily="18" charset="0"/>
            </a:endParaRPr>
          </a:p>
        </p:txBody>
      </p:sp>
      <p:pic>
        <p:nvPicPr>
          <p:cNvPr id="20486" name="Picture 6" descr="http://t0.gstatic.com/images?q=tbn:ANd9GcRpKeAYsBXoZnmEEuhPIYyZeszdQv5Djon2WbahSVeWXcH-Y0eh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288032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Soruyu doğru okumalısınız. Sorudaki altı çizili veya kalın karakterleri dikkatli okumalı, soru köküne dikkat etmelisiniz (değildir, olmamalıdır gibi),</a:t>
            </a:r>
          </a:p>
          <a:p>
            <a:r>
              <a:rPr lang="tr-TR" sz="3000" b="1" dirty="0">
                <a:latin typeface="High Tower Text" pitchFamily="18" charset="0"/>
              </a:rPr>
              <a:t>Zamana sadık kalmak önemlidir fakat sık sık saate bakmak dikkatinizi bozup sizi heyecanlandırabilir. Bunun yerine belli aralıklarda (her bölümün sonunda gibi) saate bakmalısınız,</a:t>
            </a:r>
          </a:p>
          <a:p>
            <a:endParaRPr lang="tr-TR" b="1" dirty="0">
              <a:latin typeface="High Tower Text" pitchFamily="18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440160"/>
          </a:xfrm>
        </p:spPr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TEST ÇÖZERKEN DİKKAT EDİLMESİ GEREKENLER</a:t>
            </a:r>
          </a:p>
        </p:txBody>
      </p:sp>
      <p:pic>
        <p:nvPicPr>
          <p:cNvPr id="10242" name="Picture 2" descr="http://www.harbimi.net/google-image/sin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45224"/>
            <a:ext cx="3267075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Sizi zorlayan sorularla inatlaşmamalı, yanlış sorularınız yüzünden karamsarlığa kapılmamalısınız, </a:t>
            </a:r>
          </a:p>
          <a:p>
            <a:r>
              <a:rPr lang="tr-TR" sz="3000" b="1" dirty="0">
                <a:latin typeface="High Tower Text" pitchFamily="18" charset="0"/>
              </a:rPr>
              <a:t>Soru hakkında fikriniz yoksa şıkları tek tek deneyerek eleyebilirsiniz. Doğru cevabı hala bulamıyorsanız boş bırakmalısınız. </a:t>
            </a:r>
          </a:p>
          <a:p>
            <a:r>
              <a:rPr lang="tr-TR" sz="3000" b="1" dirty="0">
                <a:latin typeface="High Tower Text" pitchFamily="18" charset="0"/>
              </a:rPr>
              <a:t>Dudak kıpırdatarak okuma, hızınızı azaltacaktır. Bu nedenle gözle okuma alışkanlığı edinmelisiniz.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6144"/>
          </a:xfrm>
        </p:spPr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TEST ÇÖZERKEN DİKKAT EDİLMESİ GEREKENLER</a:t>
            </a:r>
          </a:p>
        </p:txBody>
      </p:sp>
      <p:pic>
        <p:nvPicPr>
          <p:cNvPr id="9218" name="Picture 2" descr="http://www.harikasohbet.com/wp-content/uploads/2009/11/ehliy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517232"/>
            <a:ext cx="3790950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“ÇALIŞMAM LAZIM” AMA NEDEN?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3200" b="1" dirty="0">
                <a:latin typeface="High Tower Text" pitchFamily="18" charset="0"/>
              </a:rPr>
              <a:t>Kimsiniz? Ne gibi özellikleriniz, ilgileriniz var?</a:t>
            </a:r>
          </a:p>
          <a:p>
            <a:pPr lvl="1"/>
            <a:r>
              <a:rPr lang="tr-TR" sz="3200" b="1" dirty="0">
                <a:latin typeface="High Tower Text" pitchFamily="18" charset="0"/>
              </a:rPr>
              <a:t>Kendinizi gelecekte nasıl bir hayatın içinde hayal ediyorsunuz?</a:t>
            </a:r>
          </a:p>
          <a:p>
            <a:pPr lvl="1"/>
            <a:r>
              <a:rPr lang="tr-TR" sz="3200" b="1" dirty="0">
                <a:latin typeface="High Tower Text" pitchFamily="18" charset="0"/>
              </a:rPr>
              <a:t>O hayata ulaşmak için yapmanız gerekenler neler?</a:t>
            </a:r>
          </a:p>
          <a:p>
            <a:endParaRPr lang="tr-TR" dirty="0"/>
          </a:p>
        </p:txBody>
      </p:sp>
      <p:pic>
        <p:nvPicPr>
          <p:cNvPr id="5" name="Picture 4" descr="http://www.acsozelguvenlik.com.tr/images/he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48376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50405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b="1" dirty="0"/>
              <a:t>  </a:t>
            </a:r>
          </a:p>
          <a:p>
            <a:pPr algn="ctr">
              <a:buNone/>
            </a:pPr>
            <a:r>
              <a:rPr lang="tr-TR" b="1" dirty="0"/>
              <a:t>  </a:t>
            </a:r>
            <a:r>
              <a:rPr lang="tr-TR" b="1" dirty="0">
                <a:latin typeface="High Tower Text" pitchFamily="18" charset="0"/>
              </a:rPr>
              <a:t>Hayat bir yolculuk ise, nereye gideceğinizi  bilmiyorsanız eğlenceli bir yolculuğunuz olmaz. </a:t>
            </a:r>
          </a:p>
          <a:p>
            <a:pPr algn="ctr">
              <a:buNone/>
            </a:pPr>
            <a:endParaRPr lang="tr-TR" b="1" dirty="0">
              <a:latin typeface="High Tower Text" pitchFamily="18" charset="0"/>
            </a:endParaRPr>
          </a:p>
          <a:p>
            <a:pPr algn="ctr">
              <a:buNone/>
            </a:pPr>
            <a:r>
              <a:rPr lang="tr-TR" b="1" dirty="0">
                <a:latin typeface="High Tower Text" pitchFamily="18" charset="0"/>
              </a:rPr>
              <a:t>    Ya kendinizi tanımadığınız, bilmediğiniz bir kaptana emanet eder, belirsizlik içinde gidersiniz, </a:t>
            </a:r>
          </a:p>
          <a:p>
            <a:pPr algn="ctr">
              <a:buNone/>
            </a:pPr>
            <a:r>
              <a:rPr lang="tr-TR" sz="3900" b="1" dirty="0">
                <a:latin typeface="High Tower Text" pitchFamily="18" charset="0"/>
              </a:rPr>
              <a:t>   ya da siz kaptan koltuğuna geçersiniz. </a:t>
            </a:r>
          </a:p>
          <a:p>
            <a:pPr algn="ctr">
              <a:buNone/>
            </a:pPr>
            <a:r>
              <a:rPr lang="tr-TR" b="1" dirty="0">
                <a:latin typeface="High Tower Text" pitchFamily="18" charset="0"/>
              </a:rPr>
              <a:t>	</a:t>
            </a:r>
          </a:p>
          <a:p>
            <a:pPr algn="ctr">
              <a:buNone/>
            </a:pPr>
            <a:r>
              <a:rPr lang="tr-TR" b="1" dirty="0">
                <a:latin typeface="High Tower Text" pitchFamily="18" charset="0"/>
              </a:rPr>
              <a:t>	Sizin tercihiniz hangisi? </a:t>
            </a:r>
          </a:p>
        </p:txBody>
      </p:sp>
      <p:pic>
        <p:nvPicPr>
          <p:cNvPr id="19458" name="Picture 2" descr="http://t0.gstatic.com/images?q=tbn:ANd9GcTa712h2BqVofmur40pxuPEpL6QW_5HvkuLGdT1Wxv7PqfGat8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384376" cy="198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Kaptan olmak isteyenler için,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>
              <a:latin typeface="High Tower Text" pitchFamily="18" charset="0"/>
            </a:endParaRPr>
          </a:p>
          <a:p>
            <a:endParaRPr lang="tr-TR" b="1" dirty="0">
              <a:latin typeface="High Tower Text" pitchFamily="18" charset="0"/>
            </a:endParaRPr>
          </a:p>
          <a:p>
            <a:r>
              <a:rPr lang="tr-TR" b="1" dirty="0">
                <a:latin typeface="High Tower Text" pitchFamily="18" charset="0"/>
              </a:rPr>
              <a:t>İlk yapılacak şey</a:t>
            </a:r>
          </a:p>
          <a:p>
            <a:pPr>
              <a:buNone/>
            </a:pPr>
            <a:r>
              <a:rPr lang="tr-TR" b="1" dirty="0">
                <a:latin typeface="High Tower Text" pitchFamily="18" charset="0"/>
              </a:rPr>
              <a:t>HEDEF </a:t>
            </a:r>
            <a:r>
              <a:rPr lang="tr-TR" b="1" dirty="0" err="1">
                <a:latin typeface="High Tower Text" pitchFamily="18" charset="0"/>
              </a:rPr>
              <a:t>BELİRLEMEKtir</a:t>
            </a:r>
            <a:r>
              <a:rPr lang="tr-TR" b="1" dirty="0">
                <a:latin typeface="High Tower Text" pitchFamily="18" charset="0"/>
              </a:rPr>
              <a:t>. 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  <a:p>
            <a:r>
              <a:rPr lang="tr-TR" b="1" dirty="0">
                <a:latin typeface="High Tower Text" pitchFamily="18" charset="0"/>
              </a:rPr>
              <a:t>Daha sonra hedef doğrultusunda yapılması gerekenlere karar verip çalışma sürecini planlamak gerekir. </a:t>
            </a:r>
          </a:p>
        </p:txBody>
      </p:sp>
      <p:pic>
        <p:nvPicPr>
          <p:cNvPr id="18434" name="Picture 2" descr="http://t1.gstatic.com/images?q=tbn:ANd9GcRldliY9_gNLIPGPvSwv5Tg1bdxf6YcGPXeoLHLZgUdkMnRproH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latin typeface="High Tower Text" pitchFamily="18" charset="0"/>
              </a:rPr>
              <a:t>ÇalIşma</a:t>
            </a:r>
            <a:r>
              <a:rPr lang="tr-TR" b="1" dirty="0">
                <a:latin typeface="High Tower Text" pitchFamily="18" charset="0"/>
              </a:rPr>
              <a:t> ortamI </a:t>
            </a:r>
            <a:r>
              <a:rPr lang="tr-TR" b="1" dirty="0" err="1">
                <a:latin typeface="High Tower Text" pitchFamily="18" charset="0"/>
              </a:rPr>
              <a:t>nasIl</a:t>
            </a:r>
            <a:r>
              <a:rPr lang="tr-TR" b="1" dirty="0">
                <a:latin typeface="High Tower Text" pitchFamily="18" charset="0"/>
              </a:rPr>
              <a:t> </a:t>
            </a:r>
            <a:r>
              <a:rPr lang="tr-TR" b="1" dirty="0" err="1">
                <a:latin typeface="High Tower Text" pitchFamily="18" charset="0"/>
              </a:rPr>
              <a:t>olmalIdIr</a:t>
            </a:r>
            <a:r>
              <a:rPr lang="tr-TR" b="1" dirty="0">
                <a:latin typeface="High Tower Text" pitchFamily="18" charset="0"/>
              </a:rPr>
              <a:t>?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99174"/>
          </a:xfrm>
        </p:spPr>
        <p:txBody>
          <a:bodyPr>
            <a:normAutofit/>
          </a:bodyPr>
          <a:lstStyle/>
          <a:p>
            <a:r>
              <a:rPr lang="tr-TR" b="1" dirty="0">
                <a:latin typeface="High Tower Text" pitchFamily="18" charset="0"/>
              </a:rPr>
              <a:t>Sabit bir yer belirleyin. </a:t>
            </a:r>
          </a:p>
          <a:p>
            <a:r>
              <a:rPr lang="tr-TR" b="1" dirty="0">
                <a:latin typeface="High Tower Text" pitchFamily="18" charset="0"/>
              </a:rPr>
              <a:t>Çalışırken ihtiyacınız olan her şey yakınınızda olmalıdır. </a:t>
            </a:r>
          </a:p>
          <a:p>
            <a:r>
              <a:rPr lang="tr-TR" b="1" dirty="0">
                <a:latin typeface="High Tower Text" pitchFamily="18" charset="0"/>
              </a:rPr>
              <a:t>Ortamda dergi, gazete, cep telefonu, b.sayar, TV, müzik vb. dikkat dağıtıcılar olmamalıdır.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</p:txBody>
      </p:sp>
      <p:pic>
        <p:nvPicPr>
          <p:cNvPr id="6" name="Picture 5" descr="C:\Documents and Settings\ASD\Local Settings\Temporary Internet Files\Content.IE5\EC6HE8ZV\MC9004173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6"/>
            <a:ext cx="349011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Çalışma planınızda serbest zamana da yer verin ve ailenizle, arkadaşlarınızla vakit geçirin. </a:t>
            </a:r>
          </a:p>
          <a:p>
            <a:r>
              <a:rPr lang="tr-TR" sz="3000" b="1" dirty="0">
                <a:latin typeface="High Tower Text" pitchFamily="18" charset="0"/>
              </a:rPr>
              <a:t>Çalışmayı en verimli olduğunuz zamanlara dağıtın ve mümkün olduğunca aynı saatlerde çalışın. </a:t>
            </a:r>
          </a:p>
          <a:p>
            <a:r>
              <a:rPr lang="tr-TR" sz="3000" b="1" dirty="0">
                <a:latin typeface="High Tower Text" pitchFamily="18" charset="0"/>
              </a:rPr>
              <a:t>Öğrenme seansları:</a:t>
            </a:r>
          </a:p>
          <a:p>
            <a:pPr>
              <a:buNone/>
            </a:pPr>
            <a:r>
              <a:rPr lang="tr-TR" sz="3000" b="1" dirty="0">
                <a:latin typeface="High Tower Text" pitchFamily="18" charset="0"/>
              </a:rPr>
              <a:t>	</a:t>
            </a:r>
            <a:r>
              <a:rPr lang="tr-TR" sz="4000" b="1" dirty="0">
                <a:latin typeface="High Tower Text" pitchFamily="18" charset="0"/>
              </a:rPr>
              <a:t>40 </a:t>
            </a:r>
            <a:r>
              <a:rPr lang="tr-TR" sz="4000" b="1" dirty="0" err="1">
                <a:latin typeface="High Tower Text" pitchFamily="18" charset="0"/>
              </a:rPr>
              <a:t>dk</a:t>
            </a:r>
            <a:r>
              <a:rPr lang="tr-TR" sz="4000" b="1" dirty="0">
                <a:latin typeface="High Tower Text" pitchFamily="18" charset="0"/>
              </a:rPr>
              <a:t>. çalışma+5dk tekrar+10 </a:t>
            </a:r>
            <a:r>
              <a:rPr lang="tr-TR" sz="4000" b="1" dirty="0" err="1">
                <a:latin typeface="High Tower Text" pitchFamily="18" charset="0"/>
              </a:rPr>
              <a:t>dk</a:t>
            </a:r>
            <a:r>
              <a:rPr lang="tr-TR" sz="4000" b="1" dirty="0">
                <a:latin typeface="High Tower Text" pitchFamily="18" charset="0"/>
              </a:rPr>
              <a:t>. Mola</a:t>
            </a:r>
          </a:p>
          <a:p>
            <a:endParaRPr lang="tr-TR" dirty="0"/>
          </a:p>
          <a:p>
            <a:endParaRPr lang="tr-TR" b="1" dirty="0">
              <a:latin typeface="High Tower Text" pitchFamily="18" charset="0"/>
            </a:endParaRP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  <a:p>
            <a:endParaRPr lang="tr-TR" b="1" dirty="0">
              <a:latin typeface="High Tower Text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High Tower Text" pitchFamily="18" charset="0"/>
              </a:rPr>
              <a:t>ÇalIşma</a:t>
            </a:r>
            <a:r>
              <a:rPr lang="tr-TR" b="1" dirty="0">
                <a:latin typeface="High Tower Text" pitchFamily="18" charset="0"/>
              </a:rPr>
              <a:t> </a:t>
            </a:r>
            <a:r>
              <a:rPr lang="tr-TR" b="1" dirty="0" err="1">
                <a:latin typeface="High Tower Text" pitchFamily="18" charset="0"/>
              </a:rPr>
              <a:t>planI</a:t>
            </a:r>
            <a:r>
              <a:rPr lang="tr-TR" b="1" dirty="0">
                <a:latin typeface="High Tower Text" pitchFamily="18" charset="0"/>
              </a:rPr>
              <a:t> yaparken, </a:t>
            </a:r>
            <a:endParaRPr lang="tr-TR" dirty="0"/>
          </a:p>
        </p:txBody>
      </p:sp>
      <p:pic>
        <p:nvPicPr>
          <p:cNvPr id="7174" name="Picture 6" descr="http://www.bilgikulubu.net/wp-content/uploads/2011/01/1224697280fft20_mf12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303838"/>
            <a:ext cx="3888432" cy="1579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DERS ÇALIŞMA PLANI </a:t>
            </a:r>
            <a:r>
              <a:rPr lang="tr-TR" b="1" dirty="0" err="1">
                <a:latin typeface="High Tower Text" pitchFamily="18" charset="0"/>
              </a:rPr>
              <a:t>YAparken</a:t>
            </a:r>
            <a:endParaRPr lang="tr-TR" b="1" dirty="0">
              <a:latin typeface="High Tower Text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971182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High Tower Text" pitchFamily="18" charset="0"/>
              </a:rPr>
              <a:t>Tekrara yer verin. Tekrar olmayınca öğrendiklerinizin %80’i, ilk 24 saat içinde unutulmaktadır. </a:t>
            </a:r>
          </a:p>
          <a:p>
            <a:r>
              <a:rPr lang="tr-TR" sz="3000" b="1" dirty="0">
                <a:latin typeface="High Tower Text" pitchFamily="18" charset="0"/>
              </a:rPr>
              <a:t>Çalışma planınızı bir hafta deneyin ve eksiklikleri, yolunda gitmeyen noktaları belirleyerek düzenlemeler yapın. </a:t>
            </a:r>
          </a:p>
          <a:p>
            <a:pPr>
              <a:buNone/>
            </a:pPr>
            <a:endParaRPr lang="tr-TR" b="1" dirty="0">
              <a:latin typeface="High Tower Text" pitchFamily="18" charset="0"/>
            </a:endParaRPr>
          </a:p>
        </p:txBody>
      </p:sp>
      <p:pic>
        <p:nvPicPr>
          <p:cNvPr id="21508" name="Picture 4" descr="C:\Documents and Settings\ASD\Local Settings\Temporary Internet Files\Content.IE5\BSV1Y6GN\MC9002339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338437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High Tower Text" pitchFamily="18" charset="0"/>
              </a:rPr>
              <a:t>DERS ÇALIŞMAK NEDİR?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>
                <a:latin typeface="High Tower Text" pitchFamily="18" charset="0"/>
              </a:rPr>
              <a:t>O gün işlenenleri kısaca </a:t>
            </a:r>
            <a:r>
              <a:rPr lang="tr-TR" b="1" u="sng" dirty="0">
                <a:latin typeface="High Tower Text" pitchFamily="18" charset="0"/>
              </a:rPr>
              <a:t>tekrar </a:t>
            </a:r>
            <a:r>
              <a:rPr lang="tr-TR" b="1" dirty="0">
                <a:latin typeface="High Tower Text" pitchFamily="18" charset="0"/>
              </a:rPr>
              <a:t>etmek</a:t>
            </a:r>
          </a:p>
          <a:p>
            <a:r>
              <a:rPr lang="tr-TR" b="1" dirty="0">
                <a:latin typeface="High Tower Text" pitchFamily="18" charset="0"/>
              </a:rPr>
              <a:t>Verilen </a:t>
            </a:r>
            <a:r>
              <a:rPr lang="tr-TR" b="1" u="sng" dirty="0">
                <a:latin typeface="High Tower Text" pitchFamily="18" charset="0"/>
              </a:rPr>
              <a:t>yazılı ödevleri </a:t>
            </a:r>
            <a:r>
              <a:rPr lang="tr-TR" b="1" dirty="0">
                <a:latin typeface="High Tower Text" pitchFamily="18" charset="0"/>
              </a:rPr>
              <a:t>yapmak</a:t>
            </a:r>
          </a:p>
          <a:p>
            <a:r>
              <a:rPr lang="tr-TR" b="1" dirty="0">
                <a:latin typeface="High Tower Text" pitchFamily="18" charset="0"/>
              </a:rPr>
              <a:t>Verilen </a:t>
            </a:r>
            <a:r>
              <a:rPr lang="tr-TR" b="1" u="sng" dirty="0">
                <a:latin typeface="High Tower Text" pitchFamily="18" charset="0"/>
              </a:rPr>
              <a:t>okuma ödevlerini </a:t>
            </a:r>
            <a:r>
              <a:rPr lang="tr-TR" b="1" dirty="0">
                <a:latin typeface="High Tower Text" pitchFamily="18" charset="0"/>
              </a:rPr>
              <a:t>yapmak </a:t>
            </a:r>
          </a:p>
          <a:p>
            <a:r>
              <a:rPr lang="tr-TR" b="1" dirty="0">
                <a:latin typeface="High Tower Text" pitchFamily="18" charset="0"/>
              </a:rPr>
              <a:t>Zorlanılan derslere bir gün önceden </a:t>
            </a:r>
            <a:r>
              <a:rPr lang="tr-TR" b="1" u="sng" dirty="0">
                <a:latin typeface="High Tower Text" pitchFamily="18" charset="0"/>
              </a:rPr>
              <a:t>hazırlık yapmak</a:t>
            </a:r>
            <a:r>
              <a:rPr lang="tr-TR" b="1" dirty="0">
                <a:latin typeface="High Tower Text" pitchFamily="18" charset="0"/>
              </a:rPr>
              <a:t> (Kitaptan ilgili kısımları okumak, EBA videolarını seyretmek)</a:t>
            </a:r>
          </a:p>
          <a:p>
            <a:r>
              <a:rPr lang="tr-TR" b="1" u="sng" dirty="0">
                <a:latin typeface="High Tower Text" pitchFamily="18" charset="0"/>
              </a:rPr>
              <a:t>Test</a:t>
            </a:r>
            <a:r>
              <a:rPr lang="tr-TR" b="1" dirty="0">
                <a:latin typeface="High Tower Text" pitchFamily="18" charset="0"/>
              </a:rPr>
              <a:t> çözmek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6" name="Picture 2" descr="http://img2.blogcu.com/images/h/a/y/hayattreni/ders_alyor_kim_sora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816" y="5214801"/>
            <a:ext cx="3456384" cy="164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718</Words>
  <Application>Microsoft Office PowerPoint</Application>
  <PresentationFormat>Ekran Gösterisi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Franklin Gothic Book</vt:lpstr>
      <vt:lpstr>Franklin Gothic Medium</vt:lpstr>
      <vt:lpstr>High Tower Text</vt:lpstr>
      <vt:lpstr>Wingdings 2</vt:lpstr>
      <vt:lpstr>Gezinti</vt:lpstr>
      <vt:lpstr>  VERİMLİ DERS ÇALIŞMA ve  SINAVLARA HAZIRLIK </vt:lpstr>
      <vt:lpstr>“ÇALIŞMAM LAZIM” AMA NEDEN?</vt:lpstr>
      <vt:lpstr>“ÇALIŞMAM LAZIM” AMA NEDEN?</vt:lpstr>
      <vt:lpstr>PowerPoint Sunusu</vt:lpstr>
      <vt:lpstr>Kaptan olmak isteyenler için, </vt:lpstr>
      <vt:lpstr>ÇalIşma ortamI nasIl olmalIdIr? </vt:lpstr>
      <vt:lpstr>ÇalIşma planI yaparken, </vt:lpstr>
      <vt:lpstr>DERS ÇALIŞMA PLANI YAparken</vt:lpstr>
      <vt:lpstr>DERS ÇALIŞMAK NEDİR?</vt:lpstr>
      <vt:lpstr>EN ETKİLİ ÖĞRENME STRATEJİLERİ</vt:lpstr>
      <vt:lpstr>EN ETKİLİ ÖĞRENME STRATEJİLERİ</vt:lpstr>
      <vt:lpstr>EN ETKİLİ ÖĞRENME STRATEJİLERİ</vt:lpstr>
      <vt:lpstr>PowerPoint Sunusu</vt:lpstr>
      <vt:lpstr>BAŞARILI OLMAK İÇİN</vt:lpstr>
      <vt:lpstr>İYİ ANLAMAK İÇİN</vt:lpstr>
      <vt:lpstr>İYİ KAVRAMAK İÇİN</vt:lpstr>
      <vt:lpstr>SIK TEKRAR YAPMAK İÇİN</vt:lpstr>
      <vt:lpstr>SIK UYGULAMAK İÇİN</vt:lpstr>
      <vt:lpstr>TEST ÇÖZERKEN DİKKAT EDİLMESİ GEREKENLER</vt:lpstr>
      <vt:lpstr>TEST ÇÖZERKEN DİKKAT EDİLMESİ GEREKENLER</vt:lpstr>
      <vt:lpstr>TEST ÇÖZERKEN DİKKAT EDİLMESİ GEREKENLER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ve  SINAVLARA HAZIRLIK</dc:title>
  <dc:creator>FİDAN DEMİRCİOĞLU</dc:creator>
  <cp:lastModifiedBy>Gülnur Gülnur</cp:lastModifiedBy>
  <cp:revision>60</cp:revision>
  <dcterms:created xsi:type="dcterms:W3CDTF">2011-04-22T08:11:10Z</dcterms:created>
  <dcterms:modified xsi:type="dcterms:W3CDTF">2021-03-26T20:29:22Z</dcterms:modified>
</cp:coreProperties>
</file>