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1" r:id="rId5"/>
    <p:sldId id="263" r:id="rId6"/>
    <p:sldId id="265" r:id="rId7"/>
    <p:sldId id="257" r:id="rId8"/>
    <p:sldId id="258" r:id="rId9"/>
    <p:sldId id="259" r:id="rId10"/>
    <p:sldId id="271" r:id="rId11"/>
    <p:sldId id="272" r:id="rId12"/>
    <p:sldId id="273" r:id="rId13"/>
    <p:sldId id="274" r:id="rId14"/>
    <p:sldId id="275" r:id="rId15"/>
    <p:sldId id="266" r:id="rId16"/>
    <p:sldId id="262" r:id="rId17"/>
    <p:sldId id="267" r:id="rId18"/>
    <p:sldId id="280" r:id="rId19"/>
    <p:sldId id="279" r:id="rId20"/>
    <p:sldId id="269" r:id="rId21"/>
    <p:sldId id="268" r:id="rId22"/>
    <p:sldId id="270" r:id="rId23"/>
    <p:sldId id="276" r:id="rId24"/>
    <p:sldId id="278" r:id="rId25"/>
    <p:sldId id="277" r:id="rId26"/>
    <p:sldId id="28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B00306-DF87-4C60-A355-E50DF4B1B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0A30355-5C1D-4F65-AB84-047891E94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E283D7-1458-4D40-862F-238979E4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1B3758-EE1E-42F7-BE7B-6B61D399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5BFD14-D71F-449A-B8A4-4130EEA4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33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3EDE6A-314D-4C88-8276-390B8B32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F4500B0-EDBB-4FC9-8DC4-C1A319506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F58DDD-38D9-4D5A-A7AF-9062DE66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E3E1D7-0559-48C3-85D7-B06AEFC3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80980B-98B8-4E78-9915-B7EA9DDC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967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A0C982A-17E6-419E-A366-1E1951423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693EECF-C55A-4965-8561-95204FB82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8E14ED-55A1-4CCA-87F5-C8BDC282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AF743A-7624-4223-AFB8-433AE94A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ABB68C-C39F-4179-9A07-02EFE469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68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6EBFC0-1B0D-4D56-9A4C-2734AC5E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44A4EE-C71A-411A-AC69-D160A1336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FE8D34-463F-4BE6-887B-392A5F31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A451CD-5B54-4981-B92A-7CEA2B7C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2D0F3E-14EB-4F4A-A3AB-5075180F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41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1E1B60-8AF2-40DC-828E-9E9D9C3F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BCA501-2522-4A96-84E4-CFACE9861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BE3D36-ECEC-4809-9AE0-9B332310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C84553-FFA7-45E9-A394-E5D5BD7F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1879F0-6465-4072-A016-241D2EFC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71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DB648-7A25-4D83-92AF-9C39C549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009721-FB11-47CE-A1B7-FD6A6891A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76FBB11-EFBA-4139-A193-56BBF0E24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1CB79C-E503-47B5-AD7F-26A65369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0E8632-0F87-4B21-89AA-4C971BA01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1EC490-4199-499E-A626-1A8F76E8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06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E157D8-0FE2-4A1F-8507-5BF91963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187A76-CF86-4E60-8559-CF0D9ED17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1B82896-720C-44F9-A5D2-0B72E3896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D737959-CEEB-48A9-9B0B-4BFFCE334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D5068E7-F4DC-41F7-A9B1-306E10264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1B52BFC-BC2A-4A95-B757-E7276633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11BCAD5-4777-46D0-8FF3-35623640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9192864-439D-478D-9A2B-7D5231DF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14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2FBA82-852D-4A70-9F0F-93FCA32B8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521BBAE-AA14-4835-A04F-6274B8CF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F3D9AE3-27BB-4CED-876E-1B19BCD6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997ACED-BFBE-433A-AB2B-FEBFB0A8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49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96B844F-BA01-4466-BDBE-7403A3AE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4E6A8F0-2D33-4F2A-A797-426234D4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8021F6-1A5D-4196-A601-B2C7EB7E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821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B47B9D-D326-494C-992C-E1622C74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332A0B-2F42-4A48-9606-19876AFCF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DFF12D9-5370-4AFB-B954-FB95B66D7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960BA0-559D-4BAD-8EB3-E97E761D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8F1D80-8278-48C7-9DBB-6662D958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A79287-8D72-4DBB-BBAF-B666709E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13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ADECFD-4D7E-4D1D-8471-CBCD352C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BFF3F93-C66E-4922-B7E7-8F7D00A9E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3E8F9FF-A470-476C-9BAC-A263EE494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330B05-9866-4AE5-9163-9CA9B26C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8471D7B-9302-499B-A00E-05D2CE08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F28BCD-DD3E-40DF-950C-7B7723A3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62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9F5D3DF-404F-4EFC-B51C-D6100592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8F58BA4-CD3B-4DC8-AF3C-A1479964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AD7B5BC-FE62-41BA-B220-491021727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9228-1ECE-4B0B-A545-0B3675F3F538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31F464-679F-4D62-B9A8-BE2F7FE4B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8C1986-280B-4635-A01B-F5FA63BF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664CB-9FB5-4D31-8EE0-95517FD5E9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7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30P-mFWdw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0CEDBF-F472-4B60-A091-B9B91175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18334"/>
          </a:xfrm>
        </p:spPr>
        <p:txBody>
          <a:bodyPr/>
          <a:lstStyle/>
          <a:p>
            <a:br>
              <a:rPr lang="tr-TR" dirty="0">
                <a:latin typeface="+mn-lt"/>
              </a:rPr>
            </a:br>
            <a:r>
              <a:rPr lang="tr-TR" dirty="0">
                <a:latin typeface="+mn-lt"/>
              </a:rPr>
              <a:t>HEDEF BELİRLEME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C8C7633-E09C-4A93-8239-AAD46FDBE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544"/>
            <a:ext cx="9144000" cy="1832872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Psikolojik Danışman Öznur </a:t>
            </a:r>
            <a:r>
              <a:rPr lang="tr-TR" dirty="0" err="1"/>
              <a:t>Sarıkaş</a:t>
            </a:r>
            <a:endParaRPr lang="tr-TR" dirty="0"/>
          </a:p>
          <a:p>
            <a:r>
              <a:rPr lang="tr-TR" sz="1900" dirty="0"/>
              <a:t>Prof. Dr. Necmettin Erbakan Anadolu Lisesi Rehberlik-Psikolojik Danışma Servisi</a:t>
            </a:r>
          </a:p>
          <a:p>
            <a:endParaRPr lang="tr-TR" dirty="0"/>
          </a:p>
        </p:txBody>
      </p:sp>
      <p:pic>
        <p:nvPicPr>
          <p:cNvPr id="1026" name="Picture 2" descr="Hedef belirleyin">
            <a:extLst>
              <a:ext uri="{FF2B5EF4-FFF2-40B4-BE49-F238E27FC236}">
                <a16:creationId xmlns:a16="http://schemas.microsoft.com/office/drawing/2014/main" id="{B80528DC-4208-4D7F-A539-1BA93523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5" y="463826"/>
            <a:ext cx="4876800" cy="231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4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BA61D0-1941-47C6-B56E-60684246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8C4DBE-454C-4F92-ACCC-841DDC4B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5400" dirty="0"/>
              <a:t>HEDEFE ULAŞMANIN ÖNÜNDEKİ ENGELLER</a:t>
            </a:r>
          </a:p>
        </p:txBody>
      </p:sp>
    </p:spTree>
    <p:extLst>
      <p:ext uri="{BB962C8B-B14F-4D97-AF65-F5344CB8AC3E}">
        <p14:creationId xmlns:p14="http://schemas.microsoft.com/office/powerpoint/2010/main" val="218833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305283-04DE-487C-A123-6E5F3115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400"/>
            <a:ext cx="10515600" cy="1325563"/>
          </a:xfrm>
        </p:spPr>
        <p:txBody>
          <a:bodyPr>
            <a:noAutofit/>
          </a:bodyPr>
          <a:lstStyle/>
          <a:p>
            <a:r>
              <a:rPr lang="tr-TR" sz="4800" b="1" dirty="0"/>
              <a:t>Hedefe Ulaşmanın Önündeki Engeller</a:t>
            </a:r>
            <a:br>
              <a:rPr lang="tr-TR" sz="4800" b="1" dirty="0"/>
            </a:br>
            <a:endParaRPr lang="tr-TR" sz="4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ECF018-7D35-4A65-B47E-D9BA9AD39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dirty="0"/>
              <a:t>Hedef belirlerken kendimizi tanımadan, sosyal çevrenin baskısıyla alınan </a:t>
            </a:r>
            <a:r>
              <a:rPr lang="tr-TR" sz="3600" b="1" dirty="0"/>
              <a:t>gerçekçi olmayan kararlar</a:t>
            </a:r>
          </a:p>
        </p:txBody>
      </p:sp>
    </p:spTree>
    <p:extLst>
      <p:ext uri="{BB962C8B-B14F-4D97-AF65-F5344CB8AC3E}">
        <p14:creationId xmlns:p14="http://schemas.microsoft.com/office/powerpoint/2010/main" val="226027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13D763-BC8E-4642-BAA0-A89377A3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/>
              <a:t>Hedefe Ulaşmanın Önündeki Engeller</a:t>
            </a:r>
            <a:endParaRPr lang="tr-TR" sz="4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006176-2694-4C5F-8333-4C46CAC5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/>
              <a:t>Zaman tüketicilerle</a:t>
            </a:r>
            <a:r>
              <a:rPr lang="tr-TR" sz="3600" dirty="0"/>
              <a:t> aramıza mesafe koyamamak: teknolojik araçlar, internet ve sosyal medyanın plansız ve aşırı kullanımı</a:t>
            </a:r>
          </a:p>
        </p:txBody>
      </p:sp>
      <p:pic>
        <p:nvPicPr>
          <p:cNvPr id="5122" name="Picture 2" descr="İnstagram Hesabı DONDURMA: İnstagram hesabı geçici olarak nasıl kapatılır?  Hesap dondurma linki">
            <a:extLst>
              <a:ext uri="{FF2B5EF4-FFF2-40B4-BE49-F238E27FC236}">
                <a16:creationId xmlns:a16="http://schemas.microsoft.com/office/drawing/2014/main" id="{7994C116-D562-4558-8FCF-C948D7B8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55" y="4783015"/>
            <a:ext cx="3587262" cy="2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8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13D763-BC8E-4642-BAA0-A89377A3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/>
              <a:t>Hedefe Ulaşmanın Önündeki Engeller</a:t>
            </a:r>
            <a:endParaRPr lang="tr-TR" sz="4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006176-2694-4C5F-8333-4C46CAC5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dirty="0"/>
              <a:t>Gerektiğinde </a:t>
            </a:r>
            <a:r>
              <a:rPr lang="tr-TR" sz="3600" b="1" dirty="0"/>
              <a:t>HAYIR </a:t>
            </a:r>
            <a:r>
              <a:rPr lang="tr-TR" sz="3600" dirty="0"/>
              <a:t>diyememek</a:t>
            </a:r>
          </a:p>
        </p:txBody>
      </p:sp>
      <p:pic>
        <p:nvPicPr>
          <p:cNvPr id="6146" name="Picture 2" descr="Çizilmemiş Sınırlar, Hayır Diyememek – Psk.Hale Müberra Karaoğlan">
            <a:extLst>
              <a:ext uri="{FF2B5EF4-FFF2-40B4-BE49-F238E27FC236}">
                <a16:creationId xmlns:a16="http://schemas.microsoft.com/office/drawing/2014/main" id="{53399933-D870-4C87-8EDF-37EA88D2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02" y="3981157"/>
            <a:ext cx="3426948" cy="28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15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13D763-BC8E-4642-BAA0-A89377A3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/>
              <a:t>Hedefe Ulaşmanın Önündeki Engeller</a:t>
            </a:r>
            <a:endParaRPr lang="tr-TR" sz="4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006176-2694-4C5F-8333-4C46CAC5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dirty="0"/>
              <a:t>Uzun vadeli hedefimizi kısa ve orta vadeli olarak küçük adımlara bölmeden </a:t>
            </a:r>
            <a:r>
              <a:rPr lang="tr-TR" sz="3600" b="1" dirty="0"/>
              <a:t>bir anda başarılı olma hevesi.</a:t>
            </a:r>
          </a:p>
        </p:txBody>
      </p:sp>
    </p:spTree>
    <p:extLst>
      <p:ext uri="{BB962C8B-B14F-4D97-AF65-F5344CB8AC3E}">
        <p14:creationId xmlns:p14="http://schemas.microsoft.com/office/powerpoint/2010/main" val="309990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BA61D0-1941-47C6-B56E-60684246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8C4DBE-454C-4F92-ACCC-841DDC4B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5400" dirty="0"/>
              <a:t>HEDEF NASIL BELİRLENİR?</a:t>
            </a:r>
          </a:p>
        </p:txBody>
      </p:sp>
    </p:spTree>
    <p:extLst>
      <p:ext uri="{BB962C8B-B14F-4D97-AF65-F5344CB8AC3E}">
        <p14:creationId xmlns:p14="http://schemas.microsoft.com/office/powerpoint/2010/main" val="59982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FA7FBE-36AB-4B07-AB2C-194FA865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/>
              <a:t>Hedef Nasıl Belirlenir?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EE357E-BE59-458C-A35E-8A38D32B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/>
              <a:t>Önce kendini tanı! Bu çok kolay olmasa da </a:t>
            </a:r>
            <a:r>
              <a:rPr lang="tr-TR" sz="3600" b="1" dirty="0">
                <a:sym typeface="Wingdings" panose="05000000000000000000" pitchFamily="2" charset="2"/>
              </a:rPr>
              <a:t>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Neleri severim, neleri sevmem?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Hangi konularda yetenekliyim, değilim?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Ulaşmak, başarmak istediğim şey tam olarak ne?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Bunu gerçekten ben mi istiyorum, yoksa ailemin/arkadaşlarımın vb. isteği, beğenisi mi?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725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FA7FBE-36AB-4B07-AB2C-194FA865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/>
              <a:t>Hedef Nasıl Belirlenir?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EE357E-BE59-458C-A35E-8A38D32B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>
                <a:sym typeface="Wingdings" panose="05000000000000000000" pitchFamily="2" charset="2"/>
              </a:rPr>
              <a:t>Hedeflerini kısa, orta ve uzun vadeli olarak belirle</a:t>
            </a:r>
          </a:p>
          <a:p>
            <a:pPr marL="457200" lvl="1" indent="0" algn="ctr">
              <a:buNone/>
            </a:pPr>
            <a:endParaRPr lang="tr-TR" sz="3600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Kısa Vade: </a:t>
            </a:r>
            <a:r>
              <a:rPr lang="tr-TR" b="1" dirty="0">
                <a:sym typeface="Wingdings" panose="05000000000000000000" pitchFamily="2" charset="2"/>
              </a:rPr>
              <a:t>Günde </a:t>
            </a:r>
            <a:r>
              <a:rPr lang="tr-TR" dirty="0">
                <a:sym typeface="Wingdings" panose="05000000000000000000" pitchFamily="2" charset="2"/>
              </a:rPr>
              <a:t>en az 20 sayfa okumak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Orta Vade: </a:t>
            </a:r>
            <a:r>
              <a:rPr lang="tr-TR" b="1" dirty="0">
                <a:sym typeface="Wingdings" panose="05000000000000000000" pitchFamily="2" charset="2"/>
              </a:rPr>
              <a:t>Haftada</a:t>
            </a:r>
            <a:r>
              <a:rPr lang="tr-TR" dirty="0">
                <a:sym typeface="Wingdings" panose="05000000000000000000" pitchFamily="2" charset="2"/>
              </a:rPr>
              <a:t> 1 kitap bitirmek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Uzun Vade: </a:t>
            </a:r>
            <a:r>
              <a:rPr lang="tr-TR" b="1" dirty="0">
                <a:sym typeface="Wingdings" panose="05000000000000000000" pitchFamily="2" charset="2"/>
              </a:rPr>
              <a:t>Ayda </a:t>
            </a:r>
            <a:r>
              <a:rPr lang="tr-TR" dirty="0">
                <a:sym typeface="Wingdings" panose="05000000000000000000" pitchFamily="2" charset="2"/>
              </a:rPr>
              <a:t>4 kitap okumak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</p:txBody>
      </p:sp>
      <p:pic>
        <p:nvPicPr>
          <p:cNvPr id="4" name="Picture 2" descr="ÖĞRETİMSEL HEDEFLER – YAZARCA">
            <a:extLst>
              <a:ext uri="{FF2B5EF4-FFF2-40B4-BE49-F238E27FC236}">
                <a16:creationId xmlns:a16="http://schemas.microsoft.com/office/drawing/2014/main" id="{81A8D48E-E136-467D-9752-F7FF20B63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73553"/>
            <a:ext cx="4149969" cy="2784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0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FA7FBE-36AB-4B07-AB2C-194FA865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/>
              <a:t>Hedef Nasıl Belirlenir?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EE357E-BE59-458C-A35E-8A38D32B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>
                <a:sym typeface="Wingdings" panose="05000000000000000000" pitchFamily="2" charset="2"/>
              </a:rPr>
              <a:t>Hedeflerini ölçülebilir şekilde ifade et.</a:t>
            </a:r>
          </a:p>
          <a:p>
            <a:pPr marL="0" indent="0" algn="ctr">
              <a:buNone/>
            </a:pPr>
            <a:endParaRPr lang="tr-TR" sz="3600" b="1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Kısa Vade: </a:t>
            </a:r>
            <a:r>
              <a:rPr lang="tr-TR" b="1" dirty="0">
                <a:sym typeface="Wingdings" panose="05000000000000000000" pitchFamily="2" charset="2"/>
              </a:rPr>
              <a:t>Günde en az 20 sayfa </a:t>
            </a:r>
            <a:r>
              <a:rPr lang="tr-TR" dirty="0">
                <a:sym typeface="Wingdings" panose="05000000000000000000" pitchFamily="2" charset="2"/>
              </a:rPr>
              <a:t>okumak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Orta Vade: </a:t>
            </a:r>
            <a:r>
              <a:rPr lang="tr-TR" b="1" dirty="0">
                <a:sym typeface="Wingdings" panose="05000000000000000000" pitchFamily="2" charset="2"/>
              </a:rPr>
              <a:t>Haftada 1 kitap </a:t>
            </a:r>
            <a:r>
              <a:rPr lang="tr-TR" dirty="0">
                <a:sym typeface="Wingdings" panose="05000000000000000000" pitchFamily="2" charset="2"/>
              </a:rPr>
              <a:t>bitirmek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Uzun Vade: </a:t>
            </a:r>
            <a:r>
              <a:rPr lang="tr-TR" b="1" dirty="0">
                <a:sym typeface="Wingdings" panose="05000000000000000000" pitchFamily="2" charset="2"/>
              </a:rPr>
              <a:t>Ayda 4 kitap </a:t>
            </a:r>
            <a:r>
              <a:rPr lang="tr-TR" dirty="0">
                <a:sym typeface="Wingdings" panose="05000000000000000000" pitchFamily="2" charset="2"/>
              </a:rPr>
              <a:t>okumak</a:t>
            </a:r>
          </a:p>
          <a:p>
            <a:pPr marL="0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</p:txBody>
      </p:sp>
      <p:pic>
        <p:nvPicPr>
          <p:cNvPr id="8194" name="Picture 2" descr="Milan 15cm.Plastik Üçgen Cetvel Renkli - Köseoğlu Kırtasiye">
            <a:extLst>
              <a:ext uri="{FF2B5EF4-FFF2-40B4-BE49-F238E27FC236}">
                <a16:creationId xmlns:a16="http://schemas.microsoft.com/office/drawing/2014/main" id="{9F4BB0AE-D1E6-4082-B71E-57C8C1FA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14875"/>
            <a:ext cx="420624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1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FA7FBE-36AB-4B07-AB2C-194FA865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/>
              <a:t>Hedef Nasıl Belirlenir?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EE357E-BE59-458C-A35E-8A38D32B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>
                <a:sym typeface="Wingdings" panose="05000000000000000000" pitchFamily="2" charset="2"/>
              </a:rPr>
              <a:t>Kısa vadeli adımlarını zaman, mekan vb. noktalarda detaylandır.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Kısa Vade: </a:t>
            </a:r>
            <a:r>
              <a:rPr lang="tr-TR" b="1" dirty="0">
                <a:sym typeface="Wingdings" panose="05000000000000000000" pitchFamily="2" charset="2"/>
              </a:rPr>
              <a:t>Günde en az 20 sayfa </a:t>
            </a:r>
            <a:r>
              <a:rPr lang="tr-TR" dirty="0">
                <a:sym typeface="Wingdings" panose="05000000000000000000" pitchFamily="2" charset="2"/>
              </a:rPr>
              <a:t>okumak. Her öğle yemeği sonrası oturma odasında 50 dakika./Her okul çıkışı otobüste 30 dakika.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401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BA61D0-1941-47C6-B56E-60684246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8C4DBE-454C-4F92-ACCC-841DDC4B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5400" dirty="0"/>
              <a:t>HEDEF NEDEN ÖNEMLİ?</a:t>
            </a:r>
          </a:p>
        </p:txBody>
      </p:sp>
    </p:spTree>
    <p:extLst>
      <p:ext uri="{BB962C8B-B14F-4D97-AF65-F5344CB8AC3E}">
        <p14:creationId xmlns:p14="http://schemas.microsoft.com/office/powerpoint/2010/main" val="1065120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FA7FBE-36AB-4B07-AB2C-194FA865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/>
              <a:t>Hedef Nasıl Belirlenir?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EE357E-BE59-458C-A35E-8A38D32B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tr-TR" sz="3600" b="1" dirty="0">
                <a:sym typeface="Wingdings" panose="05000000000000000000" pitchFamily="2" charset="2"/>
              </a:rPr>
              <a:t>Hedeflerin için bitiş tarihi belirle. 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Kısa Vade: Günde</a:t>
            </a:r>
            <a:r>
              <a:rPr lang="tr-TR" b="1" dirty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en az 20 sayfa okumak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Orta Vade: Haftada 1 kitap bitirmek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Uzun Vade: Ayda 4 kitap okumak. </a:t>
            </a:r>
            <a:r>
              <a:rPr lang="tr-TR" b="1" dirty="0">
                <a:sym typeface="Wingdings" panose="05000000000000000000" pitchFamily="2" charset="2"/>
              </a:rPr>
              <a:t>2021 Ocak aynın son günü 4 kitabı planladığım şekilde bitirmiş olmayı hedefliyorum.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0475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FA7FBE-36AB-4B07-AB2C-194FA865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/>
              <a:t>Hedef Nasıl Belirlenir?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EE357E-BE59-458C-A35E-8A38D32B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>
                <a:sym typeface="Wingdings" panose="05000000000000000000" pitchFamily="2" charset="2"/>
              </a:rPr>
              <a:t>Hedeflerini ve detaylarını yaz ve sürekli görebileceğin bir yere koy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</p:txBody>
      </p:sp>
      <p:pic>
        <p:nvPicPr>
          <p:cNvPr id="10242" name="Picture 2" descr="not kağıdı #727874 - uludağ sözlük galeri">
            <a:extLst>
              <a:ext uri="{FF2B5EF4-FFF2-40B4-BE49-F238E27FC236}">
                <a16:creationId xmlns:a16="http://schemas.microsoft.com/office/drawing/2014/main" id="{1D6CB98F-E173-4C24-8D96-B6F16DC3D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57" y="3727938"/>
            <a:ext cx="4853354" cy="31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1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FA7FBE-36AB-4B07-AB2C-194FA865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/>
              <a:t>Hedef Nasıl Belirlenir?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EE357E-BE59-458C-A35E-8A38D32B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>
                <a:sym typeface="Wingdings" panose="05000000000000000000" pitchFamily="2" charset="2"/>
              </a:rPr>
              <a:t>Hedefe doğru ulaştığın her adımın sevincini hisset, kendini ödüllendir. </a:t>
            </a:r>
          </a:p>
          <a:p>
            <a:pPr marL="0" indent="0" algn="ctr">
              <a:buNone/>
            </a:pPr>
            <a:endParaRPr lang="tr-TR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tr-TR" sz="2400" dirty="0">
                <a:sym typeface="Wingdings" panose="05000000000000000000" pitchFamily="2" charset="2"/>
              </a:rPr>
              <a:t>Unutma, nihai başarıya bir anda ulaşılmaz; önce adım atmayı başarırsın!</a:t>
            </a: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endParaRPr lang="tr-TR" dirty="0">
              <a:sym typeface="Wingdings" panose="05000000000000000000" pitchFamily="2" charset="2"/>
            </a:endParaRPr>
          </a:p>
        </p:txBody>
      </p:sp>
      <p:pic>
        <p:nvPicPr>
          <p:cNvPr id="11270" name="Picture 6" descr="100 Lü Balon Karma Paketler Fiyatı - Taksit Seçenekleri">
            <a:extLst>
              <a:ext uri="{FF2B5EF4-FFF2-40B4-BE49-F238E27FC236}">
                <a16:creationId xmlns:a16="http://schemas.microsoft.com/office/drawing/2014/main" id="{A510828F-6453-48A1-B5FE-5CACC876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6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4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FA7FBE-36AB-4B07-AB2C-194FA865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/>
              <a:t>Hedef Nasıl Belirlenir?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EE357E-BE59-458C-A35E-8A38D32B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>
                <a:sym typeface="Wingdings" panose="05000000000000000000" pitchFamily="2" charset="2"/>
              </a:rPr>
              <a:t>Esnek ol. </a:t>
            </a:r>
            <a:r>
              <a:rPr lang="tr-TR" sz="3600" dirty="0">
                <a:sym typeface="Wingdings" panose="05000000000000000000" pitchFamily="2" charset="2"/>
              </a:rPr>
              <a:t>Arada aksaklıklar olabilir. </a:t>
            </a:r>
          </a:p>
          <a:p>
            <a:pPr marL="0" indent="0" algn="ctr">
              <a:buNone/>
            </a:pPr>
            <a:endParaRPr lang="tr-TR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tr-TR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tr-TR" sz="2400" dirty="0">
                <a:sym typeface="Wingdings" panose="05000000000000000000" pitchFamily="2" charset="2"/>
              </a:rPr>
              <a:t>Genel </a:t>
            </a:r>
            <a:r>
              <a:rPr lang="tr-TR" sz="2400">
                <a:sym typeface="Wingdings" panose="05000000000000000000" pitchFamily="2" charset="2"/>
              </a:rPr>
              <a:t>olarak hedefe doğru </a:t>
            </a:r>
            <a:r>
              <a:rPr lang="tr-TR" sz="2400" dirty="0">
                <a:sym typeface="Wingdings" panose="05000000000000000000" pitchFamily="2" charset="2"/>
              </a:rPr>
              <a:t>yol aldığını hissediyorsan bir sorun yok demektir. </a:t>
            </a:r>
          </a:p>
        </p:txBody>
      </p:sp>
    </p:spTree>
    <p:extLst>
      <p:ext uri="{BB962C8B-B14F-4D97-AF65-F5344CB8AC3E}">
        <p14:creationId xmlns:p14="http://schemas.microsoft.com/office/powerpoint/2010/main" val="4101121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43DD91-66A2-4F45-93C0-366ADA8B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HEDEF BELİRLEME VİDEO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6B0862-C55F-41A3-BF68-EC65BCC7F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3600" dirty="0">
              <a:hlinkClick r:id="rId2"/>
            </a:endParaRPr>
          </a:p>
          <a:p>
            <a:pPr marL="0" indent="0" algn="ctr">
              <a:buNone/>
            </a:pPr>
            <a:r>
              <a:rPr lang="tr-TR" sz="3600" dirty="0">
                <a:hlinkClick r:id="rId2"/>
              </a:rPr>
              <a:t>https://www.youtube.com/watch?v=I30P-mFWdwg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55873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BA61D0-1941-47C6-B56E-60684246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1325563"/>
          </a:xfrm>
        </p:spPr>
        <p:txBody>
          <a:bodyPr/>
          <a:lstStyle/>
          <a:p>
            <a:br>
              <a:rPr lang="tr-TR" sz="4400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8C4DBE-454C-4F92-ACCC-841DDC4B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6000" dirty="0"/>
              <a:t>İLGİLİ OKUMALAR</a:t>
            </a:r>
          </a:p>
        </p:txBody>
      </p:sp>
    </p:spTree>
    <p:extLst>
      <p:ext uri="{BB962C8B-B14F-4D97-AF65-F5344CB8AC3E}">
        <p14:creationId xmlns:p14="http://schemas.microsoft.com/office/powerpoint/2010/main" val="557884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0A06B1-AAD7-41EA-B371-2F659D4B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İlgili Okumalar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8ACBD8-424C-4C6D-9596-BF867E34D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3600" dirty="0"/>
          </a:p>
          <a:p>
            <a:r>
              <a:rPr lang="tr-TR" sz="3600" dirty="0"/>
              <a:t>Senin Yolun Hangisi---Dr. Bahar Eriş</a:t>
            </a:r>
          </a:p>
          <a:p>
            <a:r>
              <a:rPr lang="tr-TR" sz="3600" dirty="0"/>
              <a:t>Mümin </a:t>
            </a:r>
            <a:r>
              <a:rPr lang="tr-TR" sz="3600" dirty="0" err="1"/>
              <a:t>Sekman</a:t>
            </a:r>
            <a:r>
              <a:rPr lang="tr-TR" sz="3600" dirty="0"/>
              <a:t> isimli yazarın kitapları</a:t>
            </a:r>
          </a:p>
        </p:txBody>
      </p:sp>
      <p:pic>
        <p:nvPicPr>
          <p:cNvPr id="12290" name="Picture 2" descr="Dünya Klasikleri: Okunması Gereken 20 Klasik #Kitap | bluesyemre">
            <a:extLst>
              <a:ext uri="{FF2B5EF4-FFF2-40B4-BE49-F238E27FC236}">
                <a16:creationId xmlns:a16="http://schemas.microsoft.com/office/drawing/2014/main" id="{FEA365AD-791D-4705-9F28-E7629D09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22" y="18259"/>
            <a:ext cx="3666978" cy="2687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5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F890AB-FE1D-43BE-B75D-7F4930D7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Hedef Neden Önemli?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17EC10-B9F4-4C5D-821B-D8AC945EB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tr-TR" sz="3600" dirty="0"/>
              <a:t>‘Nereye gideceğini bilmeyen gemiye hiçbir rüzgar yardım edemez’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2" name="Picture 4" descr="Viking Gemisi Çizgi Film Stok Vektörü - FreeImages.com">
            <a:extLst>
              <a:ext uri="{FF2B5EF4-FFF2-40B4-BE49-F238E27FC236}">
                <a16:creationId xmlns:a16="http://schemas.microsoft.com/office/drawing/2014/main" id="{7DA170D7-5A54-4E1C-836D-B402BD2E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40480"/>
            <a:ext cx="419100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F890AB-FE1D-43BE-B75D-7F4930D7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Hedef Neden Önemli?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17EC10-B9F4-4C5D-821B-D8AC945EB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dirty="0"/>
              <a:t>Hedefimiz olmazsa birkaç sene sonra üniversite sınavı, meslek, kazanç, sağlık, ilişkiler vb. birçok  alanda </a:t>
            </a:r>
            <a:r>
              <a:rPr lang="tr-TR" sz="3600" b="1" dirty="0"/>
              <a:t>kendimizi çok da istemediğimiz bir noktada bulabiliriz.</a:t>
            </a:r>
          </a:p>
          <a:p>
            <a:pPr marL="0" indent="0" algn="ctr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869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4EB47B-5EEA-4A1A-A368-7D5B327F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Hedef Neden Önemli?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34BC32-2A16-413E-B19F-D0096FFA4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dirty="0"/>
              <a:t>Hayatta </a:t>
            </a:r>
            <a:r>
              <a:rPr lang="tr-TR" sz="3600" b="1" dirty="0"/>
              <a:t>hep aynı şeyleri yapmak</a:t>
            </a:r>
            <a:r>
              <a:rPr lang="tr-TR" sz="3600" dirty="0"/>
              <a:t>, bir gelişme kaydetmemek bir süre sonra yaşamdan aldığımız zevki azaltıp bizi </a:t>
            </a:r>
            <a:r>
              <a:rPr lang="tr-TR" sz="3600" b="1" dirty="0"/>
              <a:t>mutsuz </a:t>
            </a:r>
            <a:r>
              <a:rPr lang="tr-TR" sz="3600" dirty="0"/>
              <a:t>edebilir.</a:t>
            </a:r>
          </a:p>
          <a:p>
            <a:pPr marL="0" indent="0" algn="ctr">
              <a:buNone/>
            </a:pPr>
            <a:endParaRPr lang="tr-TR" sz="3600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2400" i="1" dirty="0"/>
              <a:t>‘Potansiyelini gerçekleştirmeyen organizma zamanla hastalanır’ </a:t>
            </a:r>
          </a:p>
          <a:p>
            <a:pPr marL="0" indent="0" algn="ctr">
              <a:buNone/>
            </a:pPr>
            <a:r>
              <a:rPr lang="tr-TR" sz="2400" i="1" dirty="0"/>
              <a:t>Prof. Dr. William James</a:t>
            </a:r>
          </a:p>
        </p:txBody>
      </p:sp>
    </p:spTree>
    <p:extLst>
      <p:ext uri="{BB962C8B-B14F-4D97-AF65-F5344CB8AC3E}">
        <p14:creationId xmlns:p14="http://schemas.microsoft.com/office/powerpoint/2010/main" val="212377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BA61D0-1941-47C6-B56E-60684246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8C4DBE-454C-4F92-ACCC-841DDC4B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5400" dirty="0"/>
              <a:t>Hedef Nedir?</a:t>
            </a:r>
          </a:p>
          <a:p>
            <a:pPr marL="0" indent="0" algn="ctr">
              <a:buNone/>
            </a:pPr>
            <a:r>
              <a:rPr lang="tr-TR" sz="5400" dirty="0"/>
              <a:t>Ne Değildir?</a:t>
            </a:r>
          </a:p>
        </p:txBody>
      </p:sp>
    </p:spTree>
    <p:extLst>
      <p:ext uri="{BB962C8B-B14F-4D97-AF65-F5344CB8AC3E}">
        <p14:creationId xmlns:p14="http://schemas.microsoft.com/office/powerpoint/2010/main" val="382787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9C53EF-882F-472E-AD9C-903442E1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Hedef Nedir, Ne Değildir?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DB5D7B-9571-430E-BB8E-0C0E5D4C3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/>
              <a:t>İstek, Niyet, Hayal</a:t>
            </a:r>
            <a:r>
              <a:rPr lang="tr-TR" sz="3600" dirty="0"/>
              <a:t>… Bunlar hedef değildir.</a:t>
            </a:r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3074" name="Picture 2" descr="Hayal kurmaya cüret edin - nKariyer">
            <a:extLst>
              <a:ext uri="{FF2B5EF4-FFF2-40B4-BE49-F238E27FC236}">
                <a16:creationId xmlns:a16="http://schemas.microsoft.com/office/drawing/2014/main" id="{7A63BE8D-0EA4-45F7-B83D-AE11B9C8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12" y="3924886"/>
            <a:ext cx="4600136" cy="2933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1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7D7B1A-FF98-4BD1-97CC-4DD60345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Hedef Nedir, Ne Değildir?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1481D1-50BB-42AC-81E4-B04E37059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dirty="0"/>
              <a:t>Eyleme geçince hedef haline gelirler.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172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D00BAC-79F4-4B70-9641-6876D497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Hedef Nedir, Ne Değildir?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FA20B7-0326-4B19-A7E8-713F62150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/>
              <a:t>EYLEM</a:t>
            </a:r>
            <a:r>
              <a:rPr lang="tr-TR" sz="3600" dirty="0"/>
              <a:t>E geçmek önemli</a:t>
            </a:r>
          </a:p>
        </p:txBody>
      </p:sp>
      <p:pic>
        <p:nvPicPr>
          <p:cNvPr id="4098" name="Picture 2" descr="Kişisel Gelişim &gt; Harekete (Eyleme) Geçmeyi Ne Etkiler? - Wozox Eğitim">
            <a:extLst>
              <a:ext uri="{FF2B5EF4-FFF2-40B4-BE49-F238E27FC236}">
                <a16:creationId xmlns:a16="http://schemas.microsoft.com/office/drawing/2014/main" id="{97E919F3-3179-4F0C-87EB-C68DF414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23" y="4248443"/>
            <a:ext cx="3636499" cy="260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529</Words>
  <Application>Microsoft Office PowerPoint</Application>
  <PresentationFormat>Geniş ekran</PresentationFormat>
  <Paragraphs>128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 HEDEF BELİRLEME</vt:lpstr>
      <vt:lpstr>PowerPoint Sunusu</vt:lpstr>
      <vt:lpstr>Hedef Neden Önemli?</vt:lpstr>
      <vt:lpstr>Hedef Neden Önemli?</vt:lpstr>
      <vt:lpstr>Hedef Neden Önemli?</vt:lpstr>
      <vt:lpstr>PowerPoint Sunusu</vt:lpstr>
      <vt:lpstr>Hedef Nedir, Ne Değildir?</vt:lpstr>
      <vt:lpstr>Hedef Nedir, Ne Değildir?</vt:lpstr>
      <vt:lpstr>Hedef Nedir, Ne Değildir?</vt:lpstr>
      <vt:lpstr>PowerPoint Sunusu</vt:lpstr>
      <vt:lpstr>Hedefe Ulaşmanın Önündeki Engeller </vt:lpstr>
      <vt:lpstr>Hedefe Ulaşmanın Önündeki Engeller</vt:lpstr>
      <vt:lpstr>Hedefe Ulaşmanın Önündeki Engeller</vt:lpstr>
      <vt:lpstr>Hedefe Ulaşmanın Önündeki Engeller</vt:lpstr>
      <vt:lpstr>PowerPoint Sunusu</vt:lpstr>
      <vt:lpstr>Hedef Nasıl Belirlenir?</vt:lpstr>
      <vt:lpstr>Hedef Nasıl Belirlenir?</vt:lpstr>
      <vt:lpstr>Hedef Nasıl Belirlenir?</vt:lpstr>
      <vt:lpstr>Hedef Nasıl Belirlenir?</vt:lpstr>
      <vt:lpstr>Hedef Nasıl Belirlenir?</vt:lpstr>
      <vt:lpstr>Hedef Nasıl Belirlenir?</vt:lpstr>
      <vt:lpstr>Hedef Nasıl Belirlenir?</vt:lpstr>
      <vt:lpstr>Hedef Nasıl Belirlenir?</vt:lpstr>
      <vt:lpstr>HEDEF BELİRLEME VİDEO</vt:lpstr>
      <vt:lpstr> </vt:lpstr>
      <vt:lpstr>İlgili Okumalar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HEDEF BELİRLEME</dc:title>
  <dc:creator>NEAL</dc:creator>
  <cp:lastModifiedBy>Gülnur Gülnur</cp:lastModifiedBy>
  <cp:revision>58</cp:revision>
  <dcterms:created xsi:type="dcterms:W3CDTF">2020-12-10T08:20:08Z</dcterms:created>
  <dcterms:modified xsi:type="dcterms:W3CDTF">2020-12-10T20:15:33Z</dcterms:modified>
</cp:coreProperties>
</file>